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9.gif" ContentType="image/gif"/>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8" descr="University at Buffalo, The State University of New York logo"/>
          <p:cNvPicPr/>
          <p:nvPr/>
        </p:nvPicPr>
        <p:blipFill>
          <a:blip r:embed="rId3"/>
          <a:stretch/>
        </p:blipFill>
        <p:spPr>
          <a:xfrm>
            <a:off x="355680" y="321120"/>
            <a:ext cx="4799880" cy="354960"/>
          </a:xfrm>
          <a:prstGeom prst="rect">
            <a:avLst/>
          </a:prstGeom>
          <a:ln>
            <a:noFill/>
          </a:ln>
        </p:spPr>
      </p:pic>
      <p:sp>
        <p:nvSpPr>
          <p:cNvPr id="1" name="CustomShape 1" hidden="1"/>
          <p:cNvSpPr/>
          <p:nvPr/>
        </p:nvSpPr>
        <p:spPr>
          <a:xfrm>
            <a:off x="6938280" y="6319800"/>
            <a:ext cx="41140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76A76DC-B96B-40BF-BCBE-3A8154F466FE}" type="slidenum">
              <a:rPr b="1" lang="en-US" sz="1600" spc="-1" strike="noStrike">
                <a:solidFill>
                  <a:srgbClr val="666666"/>
                </a:solidFill>
                <a:latin typeface="Arial"/>
                <a:ea typeface="DejaVu Sans"/>
              </a:rPr>
              <a:t>&lt;number&gt;</a:t>
            </a:fld>
            <a:endParaRPr b="0" lang="en-US" sz="1600" spc="-1" strike="noStrike">
              <a:latin typeface="Arial"/>
            </a:endParaRPr>
          </a:p>
        </p:txBody>
      </p:sp>
      <p:pic>
        <p:nvPicPr>
          <p:cNvPr id="2" name="Picture 7" descr="University at Buffalo, The State University of New York logo"/>
          <p:cNvPicPr/>
          <p:nvPr/>
        </p:nvPicPr>
        <p:blipFill>
          <a:blip r:embed="rId4"/>
          <a:stretch/>
        </p:blipFill>
        <p:spPr>
          <a:xfrm>
            <a:off x="660240" y="6041160"/>
            <a:ext cx="4799880" cy="35496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1" name="Picture 8" descr="University at Buffalo, The State University of New York logo"/>
          <p:cNvPicPr/>
          <p:nvPr/>
        </p:nvPicPr>
        <p:blipFill>
          <a:blip r:embed="rId3"/>
          <a:stretch/>
        </p:blipFill>
        <p:spPr>
          <a:xfrm>
            <a:off x="355680" y="321120"/>
            <a:ext cx="4799880" cy="354960"/>
          </a:xfrm>
          <a:prstGeom prst="rect">
            <a:avLst/>
          </a:prstGeom>
          <a:ln>
            <a:noFill/>
          </a:ln>
        </p:spPr>
      </p:pic>
      <p:sp>
        <p:nvSpPr>
          <p:cNvPr id="42" name="CustomShape 1"/>
          <p:cNvSpPr/>
          <p:nvPr/>
        </p:nvSpPr>
        <p:spPr>
          <a:xfrm>
            <a:off x="6938280" y="6319800"/>
            <a:ext cx="41140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64B84B0-CBCD-4EA5-9F7F-A6A0515CF7F7}" type="slidenum">
              <a:rPr b="1" lang="en-US" sz="1600" spc="-1" strike="noStrike">
                <a:solidFill>
                  <a:srgbClr val="666666"/>
                </a:solidFill>
                <a:latin typeface="Arial"/>
                <a:ea typeface="DejaVu Sans"/>
              </a:rPr>
              <a:t>&lt;number&gt;</a:t>
            </a:fld>
            <a:endParaRPr b="0" lang="en-US" sz="1600" spc="-1" strike="noStrike">
              <a:latin typeface="Arial"/>
            </a:endParaRPr>
          </a:p>
        </p:txBody>
      </p:sp>
      <p:sp>
        <p:nvSpPr>
          <p:cNvPr id="43"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1" name="Picture 8" descr="University at Buffalo, The State University of New York logo"/>
          <p:cNvPicPr/>
          <p:nvPr/>
        </p:nvPicPr>
        <p:blipFill>
          <a:blip r:embed="rId3"/>
          <a:stretch/>
        </p:blipFill>
        <p:spPr>
          <a:xfrm>
            <a:off x="355680" y="321120"/>
            <a:ext cx="4799880" cy="354960"/>
          </a:xfrm>
          <a:prstGeom prst="rect">
            <a:avLst/>
          </a:prstGeom>
          <a:ln>
            <a:noFill/>
          </a:ln>
        </p:spPr>
      </p:pic>
      <p:sp>
        <p:nvSpPr>
          <p:cNvPr id="82" name="CustomShape 1"/>
          <p:cNvSpPr/>
          <p:nvPr/>
        </p:nvSpPr>
        <p:spPr>
          <a:xfrm>
            <a:off x="6938280" y="6319800"/>
            <a:ext cx="41140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81EA769-0547-4FE6-ADEE-D53BDFB53A30}" type="slidenum">
              <a:rPr b="1" lang="en-US" sz="1600" spc="-1" strike="noStrike">
                <a:solidFill>
                  <a:srgbClr val="666666"/>
                </a:solidFill>
                <a:latin typeface="Arial"/>
                <a:ea typeface="DejaVu Sans"/>
              </a:rPr>
              <a:t>&lt;number&gt;</a:t>
            </a:fld>
            <a:endParaRPr b="0" lang="en-US" sz="1600" spc="-1" strike="noStrike">
              <a:latin typeface="Arial"/>
            </a:endParaRPr>
          </a:p>
        </p:txBody>
      </p:sp>
      <p:sp>
        <p:nvSpPr>
          <p:cNvPr id="83"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6304680" y="2377440"/>
            <a:ext cx="5673960" cy="2743200"/>
          </a:xfrm>
          <a:prstGeom prst="rect">
            <a:avLst/>
          </a:prstGeom>
          <a:ln>
            <a:noFill/>
          </a:ln>
        </p:spPr>
      </p:pic>
      <p:sp>
        <p:nvSpPr>
          <p:cNvPr id="122" name="TextShape 1"/>
          <p:cNvSpPr txBox="1"/>
          <p:nvPr/>
        </p:nvSpPr>
        <p:spPr>
          <a:xfrm>
            <a:off x="365760" y="1097280"/>
            <a:ext cx="9326880" cy="346320"/>
          </a:xfrm>
          <a:prstGeom prst="rect">
            <a:avLst/>
          </a:prstGeom>
          <a:noFill/>
          <a:ln>
            <a:noFill/>
          </a:ln>
        </p:spPr>
        <p:txBody>
          <a:bodyPr lIns="90000" rIns="90000" tIns="45000" bIns="45000">
            <a:noAutofit/>
          </a:bodyPr>
          <a:p>
            <a:r>
              <a:rPr b="0" lang="en-US" sz="1800" spc="-1" strike="noStrike">
                <a:latin typeface="Arial"/>
              </a:rPr>
              <a:t>Collection of Data</a:t>
            </a:r>
            <a:endParaRPr b="0" lang="en-US" sz="1800" spc="-1" strike="noStrike">
              <a:latin typeface="Arial"/>
            </a:endParaRPr>
          </a:p>
        </p:txBody>
      </p:sp>
      <p:sp>
        <p:nvSpPr>
          <p:cNvPr id="123" name="TextShape 2"/>
          <p:cNvSpPr txBox="1"/>
          <p:nvPr/>
        </p:nvSpPr>
        <p:spPr>
          <a:xfrm>
            <a:off x="548640" y="2011680"/>
            <a:ext cx="5669280" cy="306504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en-US" sz="2400" spc="-1" strike="noStrike">
                <a:latin typeface="Arial"/>
              </a:rPr>
              <a:t>23 Sets of X-Y coordinates on each coordinate 250 samples of RSSI data taken from 3 access points</a:t>
            </a:r>
            <a:endParaRPr b="0" lang="en-US" sz="2400" spc="-1" strike="noStrike">
              <a:latin typeface="Arial"/>
            </a:endParaRPr>
          </a:p>
          <a:p>
            <a:pPr marL="216000" indent="-216000">
              <a:lnSpc>
                <a:spcPct val="100000"/>
              </a:lnSpc>
              <a:buClr>
                <a:srgbClr val="000000"/>
              </a:buClr>
              <a:buSzPct val="45000"/>
              <a:buFont typeface="Wingdings" charset="2"/>
              <a:buChar char=""/>
            </a:pPr>
            <a:r>
              <a:rPr b="0" lang="en-US" sz="2400" spc="-1" strike="noStrike">
                <a:latin typeface="Arial"/>
              </a:rPr>
              <a:t>Moving the target at a measured location from the origin</a:t>
            </a:r>
            <a:endParaRPr b="0" lang="en-US" sz="2400" spc="-1" strike="noStrike">
              <a:latin typeface="Arial"/>
            </a:endParaRPr>
          </a:p>
          <a:p>
            <a:pPr marL="216000" indent="-216000">
              <a:buClr>
                <a:srgbClr val="000000"/>
              </a:buClr>
              <a:buSzPct val="45000"/>
              <a:buFont typeface="Wingdings" charset="2"/>
              <a:buChar char=""/>
            </a:pPr>
            <a:r>
              <a:rPr b="0" lang="en-US" sz="2400" spc="-1" strike="noStrike">
                <a:latin typeface="Arial"/>
              </a:rPr>
              <a:t>Each access points are individual features and the target location/X-Y coordinate or the label </a:t>
            </a:r>
            <a:endParaRPr b="0" lang="en-US" sz="2400" spc="-1" strike="noStrike">
              <a:latin typeface="Arial"/>
            </a:endParaRPr>
          </a:p>
          <a:p>
            <a:pPr marL="216000" indent="-216000">
              <a:buClr>
                <a:srgbClr val="000000"/>
              </a:buClr>
              <a:buSzPct val="45000"/>
              <a:buFont typeface="Wingdings" charset="2"/>
              <a:buChar char=""/>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3571200" y="1976040"/>
            <a:ext cx="4781160" cy="3990600"/>
          </a:xfrm>
          <a:prstGeom prst="rect">
            <a:avLst/>
          </a:prstGeom>
          <a:ln>
            <a:noFill/>
          </a:ln>
        </p:spPr>
      </p:pic>
      <p:sp>
        <p:nvSpPr>
          <p:cNvPr id="125" name="TextShape 1"/>
          <p:cNvSpPr txBox="1"/>
          <p:nvPr/>
        </p:nvSpPr>
        <p:spPr>
          <a:xfrm>
            <a:off x="4572000" y="1208160"/>
            <a:ext cx="2286000" cy="399600"/>
          </a:xfrm>
          <a:prstGeom prst="rect">
            <a:avLst/>
          </a:prstGeom>
          <a:noFill/>
          <a:ln>
            <a:noFill/>
          </a:ln>
        </p:spPr>
        <p:txBody>
          <a:bodyPr lIns="90000" rIns="90000" tIns="45000" bIns="45000">
            <a:noAutofit/>
          </a:bodyPr>
          <a:p>
            <a:r>
              <a:rPr b="0" lang="en-US" sz="2200" spc="-1" strike="noStrike">
                <a:latin typeface="Times New Roman"/>
              </a:rPr>
              <a:t>Data Analysis </a:t>
            </a:r>
            <a:endParaRPr b="0" lang="en-US" sz="2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6400800" y="2286000"/>
            <a:ext cx="5262840" cy="3066840"/>
          </a:xfrm>
          <a:prstGeom prst="rect">
            <a:avLst/>
          </a:prstGeom>
          <a:ln>
            <a:noFill/>
          </a:ln>
        </p:spPr>
      </p:pic>
      <p:sp>
        <p:nvSpPr>
          <p:cNvPr id="127" name="TextShape 1"/>
          <p:cNvSpPr txBox="1"/>
          <p:nvPr/>
        </p:nvSpPr>
        <p:spPr>
          <a:xfrm>
            <a:off x="182880" y="1246320"/>
            <a:ext cx="2286000" cy="399600"/>
          </a:xfrm>
          <a:prstGeom prst="rect">
            <a:avLst/>
          </a:prstGeom>
          <a:noFill/>
          <a:ln>
            <a:noFill/>
          </a:ln>
        </p:spPr>
        <p:txBody>
          <a:bodyPr lIns="90000" rIns="90000" tIns="45000" bIns="45000">
            <a:noAutofit/>
          </a:bodyPr>
          <a:p>
            <a:r>
              <a:rPr b="0" lang="en-US" sz="2200" spc="-1" strike="noStrike">
                <a:latin typeface="Times New Roman"/>
              </a:rPr>
              <a:t>Data Analysis </a:t>
            </a:r>
            <a:endParaRPr b="0" lang="en-US" sz="2200" spc="-1" strike="noStrike">
              <a:latin typeface="Times New Roman"/>
            </a:endParaRPr>
          </a:p>
        </p:txBody>
      </p:sp>
      <p:sp>
        <p:nvSpPr>
          <p:cNvPr id="128" name="TextShape 2"/>
          <p:cNvSpPr txBox="1"/>
          <p:nvPr/>
        </p:nvSpPr>
        <p:spPr>
          <a:xfrm>
            <a:off x="365760" y="2103120"/>
            <a:ext cx="5760720" cy="29059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Standard Deviation – Shows the spread of data from the mean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Interquartile Range – Very close to the mean that means the outliers are above 75% and below 25% range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Min/Max – Huge range causing massive overlap between the sets of data</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On average the standard deviation was 1.78 that shows there is huge deviation from the mean</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 descr=""/>
          <p:cNvPicPr/>
          <p:nvPr/>
        </p:nvPicPr>
        <p:blipFill>
          <a:blip r:embed="rId1"/>
          <a:stretch/>
        </p:blipFill>
        <p:spPr>
          <a:xfrm>
            <a:off x="8215560" y="894960"/>
            <a:ext cx="3186720" cy="2834640"/>
          </a:xfrm>
          <a:prstGeom prst="rect">
            <a:avLst/>
          </a:prstGeom>
          <a:ln>
            <a:noFill/>
          </a:ln>
        </p:spPr>
      </p:pic>
      <p:pic>
        <p:nvPicPr>
          <p:cNvPr id="130" name="" descr=""/>
          <p:cNvPicPr/>
          <p:nvPr/>
        </p:nvPicPr>
        <p:blipFill>
          <a:blip r:embed="rId2"/>
          <a:stretch/>
        </p:blipFill>
        <p:spPr>
          <a:xfrm>
            <a:off x="8477280" y="3657600"/>
            <a:ext cx="3060720" cy="3017520"/>
          </a:xfrm>
          <a:prstGeom prst="rect">
            <a:avLst/>
          </a:prstGeom>
          <a:ln>
            <a:noFill/>
          </a:ln>
        </p:spPr>
      </p:pic>
      <p:sp>
        <p:nvSpPr>
          <p:cNvPr id="131" name="TextShape 1"/>
          <p:cNvSpPr txBox="1"/>
          <p:nvPr/>
        </p:nvSpPr>
        <p:spPr>
          <a:xfrm>
            <a:off x="365760" y="1097280"/>
            <a:ext cx="6766560" cy="430200"/>
          </a:xfrm>
          <a:prstGeom prst="rect">
            <a:avLst/>
          </a:prstGeom>
          <a:noFill/>
          <a:ln>
            <a:noFill/>
          </a:ln>
        </p:spPr>
        <p:txBody>
          <a:bodyPr lIns="90000" rIns="90000" tIns="45000" bIns="45000">
            <a:noAutofit/>
          </a:bodyPr>
          <a:p>
            <a:r>
              <a:rPr b="0" lang="en-US" sz="2400" spc="-1" strike="noStrike">
                <a:latin typeface="Arial"/>
              </a:rPr>
              <a:t>K-NN Algorithm</a:t>
            </a:r>
            <a:endParaRPr b="0" lang="en-US" sz="2400" spc="-1" strike="noStrike">
              <a:latin typeface="Arial"/>
            </a:endParaRPr>
          </a:p>
        </p:txBody>
      </p:sp>
      <p:sp>
        <p:nvSpPr>
          <p:cNvPr id="132" name="TextShape 2"/>
          <p:cNvSpPr txBox="1"/>
          <p:nvPr/>
        </p:nvSpPr>
        <p:spPr>
          <a:xfrm>
            <a:off x="548640" y="1828800"/>
            <a:ext cx="7406640" cy="3929760"/>
          </a:xfrm>
          <a:prstGeom prst="rect">
            <a:avLst/>
          </a:prstGeom>
          <a:noFill/>
          <a:ln>
            <a:noFill/>
          </a:ln>
        </p:spPr>
        <p:txBody>
          <a:bodyPr lIns="90000" rIns="90000" tIns="45000" bIns="45000">
            <a:noAutofit/>
          </a:bodyPr>
          <a:p>
            <a:r>
              <a:rPr b="0" lang="en-US" sz="1800" spc="-1" strike="noStrike">
                <a:latin typeface="Arial"/>
              </a:rPr>
              <a:t> </a:t>
            </a:r>
            <a:r>
              <a:rPr b="0" lang="en-US" sz="1800" spc="-1" strike="noStrike">
                <a:latin typeface="Arial"/>
              </a:rPr>
              <a:t>- knn classification algorithm chooses k nearest neighbors to predict the location of the target. The nearest neighbors are classified in different clusters the model predicts the cluster RSSI data packet belongs to, this coordinate for this cluster is returned.</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knn regressor each feature(Access points) is treated as continuous values. The nearest k neighbours and a linear regression model is used to predict the approximate coordinate for the target. </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640080" y="1280160"/>
            <a:ext cx="2560320" cy="346320"/>
          </a:xfrm>
          <a:prstGeom prst="rect">
            <a:avLst/>
          </a:prstGeom>
          <a:noFill/>
          <a:ln>
            <a:noFill/>
          </a:ln>
        </p:spPr>
        <p:txBody>
          <a:bodyPr lIns="90000" rIns="90000" tIns="45000" bIns="45000">
            <a:noAutofit/>
          </a:bodyPr>
          <a:p>
            <a:r>
              <a:rPr b="0" lang="en-US" sz="1800" spc="-1" strike="noStrike">
                <a:latin typeface="Arial"/>
              </a:rPr>
              <a:t>Testing </a:t>
            </a:r>
            <a:endParaRPr b="0" lang="en-US" sz="1800" spc="-1" strike="noStrike">
              <a:latin typeface="Arial"/>
            </a:endParaRPr>
          </a:p>
        </p:txBody>
      </p:sp>
      <p:sp>
        <p:nvSpPr>
          <p:cNvPr id="134" name="TextShape 2"/>
          <p:cNvSpPr txBox="1"/>
          <p:nvPr/>
        </p:nvSpPr>
        <p:spPr>
          <a:xfrm>
            <a:off x="822960" y="2011680"/>
            <a:ext cx="4389120" cy="264996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en-US" sz="1800" spc="-1" strike="noStrike">
                <a:latin typeface="Arial"/>
              </a:rPr>
              <a:t>Max distance error - The maximum error the in the prediction within the testing set</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Mean distance error -  The mean distance error of all the predictions made by the model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R-2 score - The proportion of the variance in the dependent variable that is predictable from the independent variables[1]</a:t>
            </a:r>
            <a:endParaRPr b="0" lang="en-US" sz="1800" spc="-1" strike="noStrike">
              <a:latin typeface="Arial"/>
            </a:endParaRPr>
          </a:p>
        </p:txBody>
      </p:sp>
      <p:pic>
        <p:nvPicPr>
          <p:cNvPr id="135" name="" descr=""/>
          <p:cNvPicPr/>
          <p:nvPr/>
        </p:nvPicPr>
        <p:blipFill>
          <a:blip r:embed="rId1"/>
          <a:stretch/>
        </p:blipFill>
        <p:spPr>
          <a:xfrm>
            <a:off x="5208480" y="2090160"/>
            <a:ext cx="3295440" cy="2847600"/>
          </a:xfrm>
          <a:prstGeom prst="rect">
            <a:avLst/>
          </a:prstGeom>
          <a:ln>
            <a:noFill/>
          </a:ln>
        </p:spPr>
      </p:pic>
      <p:pic>
        <p:nvPicPr>
          <p:cNvPr id="136" name="" descr=""/>
          <p:cNvPicPr/>
          <p:nvPr/>
        </p:nvPicPr>
        <p:blipFill>
          <a:blip r:embed="rId2"/>
          <a:stretch/>
        </p:blipFill>
        <p:spPr>
          <a:xfrm>
            <a:off x="8686800" y="1920240"/>
            <a:ext cx="3291840" cy="3237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365760" y="950400"/>
            <a:ext cx="3383280" cy="548640"/>
          </a:xfrm>
          <a:prstGeom prst="rect">
            <a:avLst/>
          </a:prstGeom>
          <a:noFill/>
          <a:ln>
            <a:noFill/>
          </a:ln>
        </p:spPr>
        <p:txBody>
          <a:bodyPr lIns="90000" rIns="90000" tIns="45000" bIns="45000">
            <a:noAutofit/>
          </a:bodyPr>
          <a:p>
            <a:r>
              <a:rPr b="0" lang="en-US" sz="2400" spc="-1" strike="noStrike">
                <a:latin typeface="Arial"/>
              </a:rPr>
              <a:t>Preprocessing Data</a:t>
            </a:r>
            <a:endParaRPr b="0" lang="en-US" sz="2400" spc="-1" strike="noStrike">
              <a:latin typeface="Arial"/>
            </a:endParaRPr>
          </a:p>
        </p:txBody>
      </p:sp>
      <p:sp>
        <p:nvSpPr>
          <p:cNvPr id="138" name="TextShape 2"/>
          <p:cNvSpPr txBox="1"/>
          <p:nvPr/>
        </p:nvSpPr>
        <p:spPr>
          <a:xfrm>
            <a:off x="1097280" y="1464840"/>
            <a:ext cx="8778240" cy="2649960"/>
          </a:xfrm>
          <a:prstGeom prst="rect">
            <a:avLst/>
          </a:prstGeom>
          <a:noFill/>
          <a:ln>
            <a:noFill/>
          </a:ln>
        </p:spPr>
        <p:txBody>
          <a:bodyPr lIns="90000" rIns="90000" tIns="45000" bIns="45000">
            <a:noAutofit/>
          </a:bodyPr>
          <a:p>
            <a:r>
              <a:rPr b="1" lang="en-US" sz="1800" spc="-1" strike="noStrike">
                <a:latin typeface="Arial"/>
              </a:rPr>
              <a:t>Interquartile range (IQR):</a:t>
            </a:r>
            <a:r>
              <a:rPr b="0" lang="en-US" sz="1800" spc="-1" strike="noStrike">
                <a:latin typeface="Arial"/>
              </a:rPr>
              <a:t> is the difference between the 75th percentile (Q3) and the </a:t>
            </a:r>
            <a:r>
              <a:rPr b="0" lang="en-US" sz="1800" spc="-1" strike="noStrike">
                <a:latin typeface="Arial"/>
              </a:rPr>
              <a:t>	</a:t>
            </a:r>
            <a:r>
              <a:rPr b="0" lang="en-US" sz="1800" spc="-1" strike="noStrike">
                <a:latin typeface="Arial"/>
              </a:rPr>
              <a:t>25th percentile (Q1) in a dataset. It measures the spread of the middle 50% of </a:t>
            </a:r>
            <a:r>
              <a:rPr b="0" lang="en-US" sz="1800" spc="-1" strike="noStrike">
                <a:latin typeface="Arial"/>
              </a:rPr>
              <a:t>	</a:t>
            </a:r>
            <a:r>
              <a:rPr b="0" lang="en-US" sz="1800" spc="-1" strike="noStrike">
                <a:latin typeface="Arial"/>
              </a:rPr>
              <a:t>values.[1]</a:t>
            </a:r>
            <a:endParaRPr b="0" lang="en-US" sz="1800" spc="-1" strike="noStrike">
              <a:latin typeface="Arial"/>
            </a:endParaRPr>
          </a:p>
          <a:p>
            <a:endParaRPr b="0" lang="en-US" sz="1800" spc="-1" strike="noStrike">
              <a:latin typeface="Arial"/>
            </a:endParaRPr>
          </a:p>
          <a:p>
            <a:r>
              <a:rPr b="0" lang="en-US" sz="1800" spc="-1" strike="noStrike">
                <a:latin typeface="Arial"/>
              </a:rPr>
              <a:t>	</a:t>
            </a:r>
            <a:r>
              <a:rPr b="1" lang="en-US" sz="1800" spc="-1" strike="noStrike">
                <a:latin typeface="Arial"/>
              </a:rPr>
              <a:t>Outliers = RSSI &gt; Q3 + 1.5*IQR  or  RSSI &lt; Q1 – 1.5*IQR       [1]</a:t>
            </a:r>
            <a:endParaRPr b="0" lang="en-US" sz="1800" spc="-1" strike="noStrike">
              <a:latin typeface="Arial"/>
            </a:endParaRPr>
          </a:p>
          <a:p>
            <a:endParaRPr b="0" lang="en-US" sz="1800" spc="-1" strike="noStrike">
              <a:latin typeface="Arial"/>
            </a:endParaRPr>
          </a:p>
          <a:p>
            <a:r>
              <a:rPr b="0" lang="en-US" sz="1800" spc="-1" strike="noStrike">
                <a:latin typeface="Arial"/>
              </a:rPr>
              <a:t>Using the above equation the outliers are removed from the set of RSSI data points, once the outliers are removed, the mean of the remaining RSSI data points is used to predict the target locations X-Y coordinates.</a:t>
            </a:r>
            <a:endParaRPr b="0" lang="en-US" sz="1800" spc="-1" strike="noStrike">
              <a:latin typeface="Arial"/>
            </a:endParaRPr>
          </a:p>
          <a:p>
            <a:endParaRPr b="0" lang="en-US" sz="1800" spc="-1" strike="noStrike">
              <a:latin typeface="Arial"/>
            </a:endParaRPr>
          </a:p>
        </p:txBody>
      </p:sp>
      <p:sp>
        <p:nvSpPr>
          <p:cNvPr id="139" name="TextShape 3"/>
          <p:cNvSpPr txBox="1"/>
          <p:nvPr/>
        </p:nvSpPr>
        <p:spPr>
          <a:xfrm>
            <a:off x="1097280" y="3933720"/>
            <a:ext cx="9052560" cy="2649960"/>
          </a:xfrm>
          <a:prstGeom prst="rect">
            <a:avLst/>
          </a:prstGeom>
          <a:noFill/>
          <a:ln>
            <a:noFill/>
          </a:ln>
        </p:spPr>
        <p:txBody>
          <a:bodyPr lIns="90000" rIns="90000" tIns="45000" bIns="45000">
            <a:noAutofit/>
          </a:bodyPr>
          <a:p>
            <a:r>
              <a:rPr b="1" lang="en-US" sz="1800" spc="-1" strike="noStrike">
                <a:latin typeface="Arial"/>
              </a:rPr>
              <a:t>Z-score:</a:t>
            </a:r>
            <a:r>
              <a:rPr b="0" lang="en-US" sz="1800" spc="-1" strike="noStrike">
                <a:latin typeface="Arial"/>
              </a:rPr>
              <a:t> A z-score show how many standard deviations a given RSSI data point is from </a:t>
            </a:r>
            <a:r>
              <a:rPr b="0" lang="en-US" sz="1800" spc="-1" strike="noStrike">
                <a:latin typeface="Arial"/>
              </a:rPr>
              <a:t>	</a:t>
            </a:r>
            <a:r>
              <a:rPr b="0" lang="en-US" sz="1800" spc="-1" strike="noStrike">
                <a:latin typeface="Arial"/>
              </a:rPr>
              <a:t>the mean.[1]</a:t>
            </a:r>
            <a:endParaRPr b="0" lang="en-US" sz="1800" spc="-1" strike="noStrike">
              <a:latin typeface="Arial"/>
            </a:endParaRPr>
          </a:p>
          <a:p>
            <a:r>
              <a:rPr b="0" lang="en-US" sz="1800" spc="-1" strike="noStrike">
                <a:latin typeface="Arial"/>
              </a:rPr>
              <a:t>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X is a single raw data value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μ is the mean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σ is the standard deviation</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1" lang="en-US" sz="1800" spc="-1" strike="noStrike">
                <a:latin typeface="Arial"/>
              </a:rPr>
              <a:t>z = (X – μ) / σ            [1]</a:t>
            </a:r>
            <a:endParaRPr b="0" lang="en-US" sz="1800" spc="-1" strike="noStrike">
              <a:latin typeface="Arial"/>
            </a:endParaRPr>
          </a:p>
          <a:p>
            <a:r>
              <a:rPr b="0" lang="en-US" sz="1800" spc="-1" strike="noStrike">
                <a:latin typeface="Arial"/>
              </a:rPr>
              <a:t>Using z-score RSSI values that are 1.6 standard deviations away from the mean are removed from the set of RSSI data points, once the outliers are removed, the mean of the remaining RSSI data points is used to predict the target locations X-Y coordinates.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822960" y="1188720"/>
            <a:ext cx="4754880" cy="430200"/>
          </a:xfrm>
          <a:prstGeom prst="rect">
            <a:avLst/>
          </a:prstGeom>
          <a:noFill/>
          <a:ln>
            <a:noFill/>
          </a:ln>
        </p:spPr>
        <p:txBody>
          <a:bodyPr lIns="90000" rIns="90000" tIns="45000" bIns="45000">
            <a:noAutofit/>
          </a:bodyPr>
          <a:p>
            <a:r>
              <a:rPr b="0" lang="en-US" sz="2400" spc="-1" strike="noStrike">
                <a:latin typeface="Arial"/>
              </a:rPr>
              <a:t>Conclusion </a:t>
            </a:r>
            <a:endParaRPr b="0" lang="en-US" sz="2400" spc="-1" strike="noStrike">
              <a:latin typeface="Arial"/>
            </a:endParaRPr>
          </a:p>
        </p:txBody>
      </p:sp>
      <p:sp>
        <p:nvSpPr>
          <p:cNvPr id="141" name="TextShape 2"/>
          <p:cNvSpPr txBox="1"/>
          <p:nvPr/>
        </p:nvSpPr>
        <p:spPr>
          <a:xfrm>
            <a:off x="1005840" y="1812240"/>
            <a:ext cx="5577840" cy="16261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en-US" sz="1800" spc="-1" strike="noStrike">
                <a:latin typeface="Arial"/>
              </a:rPr>
              <a:t>R2 score of 0.91</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Mean error of 39 inch</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Lacks robustness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Wide fluctuations still pose problems but the predictions closer to true location once the outliers are removed</a:t>
            </a:r>
            <a:endParaRPr b="0" lang="en-US" sz="1800" spc="-1" strike="noStrike">
              <a:latin typeface="Arial"/>
            </a:endParaRPr>
          </a:p>
        </p:txBody>
      </p:sp>
      <p:sp>
        <p:nvSpPr>
          <p:cNvPr id="142" name="TextShape 3"/>
          <p:cNvSpPr txBox="1"/>
          <p:nvPr/>
        </p:nvSpPr>
        <p:spPr>
          <a:xfrm>
            <a:off x="914400" y="3867480"/>
            <a:ext cx="4754880" cy="430200"/>
          </a:xfrm>
          <a:prstGeom prst="rect">
            <a:avLst/>
          </a:prstGeom>
          <a:noFill/>
          <a:ln>
            <a:noFill/>
          </a:ln>
        </p:spPr>
        <p:txBody>
          <a:bodyPr lIns="90000" rIns="90000" tIns="45000" bIns="45000">
            <a:noAutofit/>
          </a:bodyPr>
          <a:p>
            <a:r>
              <a:rPr b="0" lang="en-US" sz="2400" spc="-1" strike="noStrike">
                <a:latin typeface="Arial"/>
              </a:rPr>
              <a:t>Future Work</a:t>
            </a:r>
            <a:endParaRPr b="0" lang="en-US" sz="2400" spc="-1" strike="noStrike">
              <a:latin typeface="Arial"/>
            </a:endParaRPr>
          </a:p>
        </p:txBody>
      </p:sp>
      <p:sp>
        <p:nvSpPr>
          <p:cNvPr id="143" name="TextShape 4"/>
          <p:cNvSpPr txBox="1"/>
          <p:nvPr/>
        </p:nvSpPr>
        <p:spPr>
          <a:xfrm>
            <a:off x="1005840" y="4332600"/>
            <a:ext cx="5577840" cy="213804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en-US" sz="1800" spc="-1" strike="noStrike">
                <a:latin typeface="Arial"/>
              </a:rPr>
              <a:t>Kullback–Leibler-divergence kernel regression multivariate Gaussian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Jensen-Bregman divergence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Robust to random noise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Extending the model to N number of access points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Covering larger areas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Predict the floor and location of the target in three dimensions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14222</TotalTime>
  <Application>LibreOffice/6.4.7.2$Linux_X86_64 LibreOffice_project/40$Build-2</Application>
  <Words>271</Words>
  <Paragraphs>54</Paragraphs>
  <Company>University at Buffalo</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2019-04-04T19:20:28Z</dcterms:created>
  <dc:creator>Division of University Communications</dc:creator>
  <dc:description/>
  <dc:language>en-US</dc:language>
  <cp:lastModifiedBy/>
  <dcterms:modified xsi:type="dcterms:W3CDTF">2021-05-04T19:06:15Z</dcterms:modified>
  <cp:revision>191</cp:revision>
  <dc:subject/>
  <dc:title>UB 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University at Buffalo</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5</vt:i4>
  </property>
</Properties>
</file>